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82" r:id="rId4"/>
    <p:sldId id="258" r:id="rId5"/>
    <p:sldId id="272" r:id="rId6"/>
    <p:sldId id="288" r:id="rId7"/>
    <p:sldId id="287" r:id="rId8"/>
    <p:sldId id="276" r:id="rId9"/>
    <p:sldId id="278" r:id="rId10"/>
    <p:sldId id="290" r:id="rId11"/>
    <p:sldId id="275" r:id="rId12"/>
    <p:sldId id="273" r:id="rId13"/>
    <p:sldId id="274" r:id="rId14"/>
    <p:sldId id="277" r:id="rId15"/>
    <p:sldId id="289" r:id="rId16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58"/>
    <a:srgbClr val="000036"/>
    <a:srgbClr val="000066"/>
    <a:srgbClr val="000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4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0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80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B0C56-1930-4DFB-8148-CD34CF6E6594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7905D-4B67-4C66-962B-2CE0D3977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999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A7C1F-02C6-462A-981C-DA3B024CC832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EB9AD-4CC1-4A24-B957-ED6841011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540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B9AD-4CC1-4A24-B957-ED6841011F7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21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Sector focus includes Agriculture, Apparel, Export manufacturing, knowledge</a:t>
            </a:r>
            <a:r>
              <a:rPr lang="en-US" baseline="0" dirty="0" smtClean="0"/>
              <a:t> services, infrastructure, Export Services, Power and Energy including telecom, Education and tourism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B9AD-4CC1-4A24-B957-ED6841011F7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29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Invitations will be extended to Heads</a:t>
            </a:r>
            <a:r>
              <a:rPr lang="en-US" baseline="0" dirty="0" smtClean="0"/>
              <a:t> of Missions to join us on 3</a:t>
            </a:r>
            <a:r>
              <a:rPr lang="en-US" baseline="30000" dirty="0" smtClean="0"/>
              <a:t>rd</a:t>
            </a:r>
            <a:r>
              <a:rPr lang="en-US" baseline="0" dirty="0" smtClean="0"/>
              <a:t> December 2025 inauguration of the Investment Sessions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B9AD-4CC1-4A24-B957-ED6841011F7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55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49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2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9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159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799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97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237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43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5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75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09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5E673-9357-48F2-BC9B-C82126173CFF}" type="datetimeFigureOut">
              <a:rPr lang="en-US" smtClean="0"/>
              <a:t>10/Oct/2025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706BF-8AC4-4A38-A91C-5147861FBD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29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leis.chamber.lk/index.php/private-projects" TargetMode="External"/><Relationship Id="rId2" Type="http://schemas.openxmlformats.org/officeDocument/2006/relationships/hyperlink" Target="https://sleis.chamber.lk/index.php/government-project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sleis.chamber.lk/index.php/user/register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sleis.chamber.lk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614" y="-88708"/>
            <a:ext cx="12252960" cy="6895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62269" y="1021600"/>
            <a:ext cx="122529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SRI LANKA ECONOMIC </a:t>
            </a:r>
          </a:p>
          <a:p>
            <a:pPr algn="ctr"/>
            <a:r>
              <a:rPr lang="en-US" sz="60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pPr algn="ctr"/>
            <a:r>
              <a:rPr lang="en-US" sz="60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INVESTMENT SUMMIT</a:t>
            </a:r>
            <a:endParaRPr lang="en-US" sz="6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26914"/>
            <a:ext cx="2282750" cy="13044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61613" y="6216370"/>
            <a:ext cx="12253614" cy="590877"/>
          </a:xfrm>
          <a:prstGeom prst="rect">
            <a:avLst/>
          </a:prstGeom>
          <a:solidFill>
            <a:srgbClr val="000036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80553" y="6322882"/>
            <a:ext cx="325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</a:rPr>
              <a:t>2</a:t>
            </a:r>
            <a:r>
              <a:rPr lang="en-US" sz="2000" baseline="30000" dirty="0" smtClean="0">
                <a:solidFill>
                  <a:srgbClr val="FFFF00"/>
                </a:solidFill>
              </a:rPr>
              <a:t>nd</a:t>
            </a:r>
            <a:r>
              <a:rPr lang="en-US" sz="2000" dirty="0" smtClean="0">
                <a:solidFill>
                  <a:srgbClr val="FFFF00"/>
                </a:solidFill>
              </a:rPr>
              <a:t> - 3</a:t>
            </a:r>
            <a:r>
              <a:rPr lang="en-US" sz="2000" baseline="30000" dirty="0" smtClean="0">
                <a:solidFill>
                  <a:srgbClr val="FFFF00"/>
                </a:solidFill>
              </a:rPr>
              <a:t>rd</a:t>
            </a:r>
            <a:r>
              <a:rPr lang="en-US" sz="2000" dirty="0" smtClean="0">
                <a:solidFill>
                  <a:srgbClr val="FFFF00"/>
                </a:solidFill>
              </a:rPr>
              <a:t> December 2025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82901" y="6162856"/>
            <a:ext cx="2562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</a:rPr>
              <a:t>Shangri-La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Colombo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71120" y="4199824"/>
            <a:ext cx="2349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  <a:latin typeface="Roboto"/>
              </a:rPr>
              <a:t>ASIA’S </a:t>
            </a:r>
            <a:r>
              <a:rPr lang="en-US" b="1" dirty="0">
                <a:solidFill>
                  <a:srgbClr val="FFFFFF"/>
                </a:solidFill>
                <a:latin typeface="Roboto"/>
              </a:rPr>
              <a:t>EMERGING</a:t>
            </a:r>
            <a:br>
              <a:rPr lang="en-US" b="1" dirty="0">
                <a:solidFill>
                  <a:srgbClr val="FFFFFF"/>
                </a:solidFill>
                <a:latin typeface="Roboto"/>
              </a:rPr>
            </a:br>
            <a:r>
              <a:rPr lang="en-US" b="1" dirty="0">
                <a:solidFill>
                  <a:srgbClr val="FFFFFF"/>
                </a:solidFill>
                <a:latin typeface="Roboto"/>
              </a:rPr>
              <a:t>OPPORTUNITY</a:t>
            </a:r>
            <a:endParaRPr lang="en-US" b="1" i="0" dirty="0"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60459" y="3859966"/>
            <a:ext cx="23754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i="0" dirty="0"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79536" y="4160046"/>
            <a:ext cx="2178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FFFFFF"/>
                </a:solidFill>
                <a:effectLst/>
                <a:latin typeface="Roboto"/>
              </a:rPr>
              <a:t>GATEWAY TO </a:t>
            </a:r>
          </a:p>
          <a:p>
            <a:r>
              <a:rPr lang="en-US" b="1" dirty="0" smtClean="0">
                <a:solidFill>
                  <a:srgbClr val="FFFFFF"/>
                </a:solidFill>
                <a:latin typeface="Roboto"/>
              </a:rPr>
              <a:t>GROWTH</a:t>
            </a:r>
            <a:endParaRPr lang="en-US" b="1" i="0" dirty="0">
              <a:solidFill>
                <a:srgbClr val="FFFFFF"/>
              </a:solidFill>
              <a:effectLst/>
              <a:latin typeface="Robot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9146" y="4255089"/>
            <a:ext cx="45719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9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-37955"/>
            <a:ext cx="12252960" cy="68959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2168" y="643348"/>
            <a:ext cx="8394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Organised by The </a:t>
            </a:r>
            <a:r>
              <a:rPr lang="en-US" sz="3200" dirty="0">
                <a:solidFill>
                  <a:schemeClr val="bg1"/>
                </a:solidFill>
              </a:rPr>
              <a:t>Ceylon Chamber of </a:t>
            </a:r>
            <a:r>
              <a:rPr lang="en-US" sz="3200" dirty="0" smtClean="0">
                <a:solidFill>
                  <a:schemeClr val="bg1"/>
                </a:solidFill>
              </a:rPr>
              <a:t>Commerce 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70" y="1871471"/>
            <a:ext cx="1027232" cy="14557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98" y="61021"/>
            <a:ext cx="2876420" cy="16436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5376" y="1634433"/>
            <a:ext cx="78247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Strategic Partners: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Ministry of  Foreign Affairs</a:t>
            </a:r>
          </a:p>
          <a:p>
            <a:pPr marL="457200" indent="-4572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Board of Investment of Sri Lanka</a:t>
            </a:r>
          </a:p>
          <a:p>
            <a:pPr marL="457200" indent="-4572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Sri Lanka Export Development Board</a:t>
            </a:r>
          </a:p>
          <a:p>
            <a:pPr marL="457200" indent="-4572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Department of Commerce Sri Lanka</a:t>
            </a:r>
          </a:p>
          <a:p>
            <a:pPr marL="457200" indent="-4572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Sri Lanka Convention Bureau</a:t>
            </a:r>
          </a:p>
          <a:p>
            <a:pPr marL="457200" indent="-4572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Asian Development Bank</a:t>
            </a:r>
          </a:p>
          <a:p>
            <a:pPr marL="457200" indent="-45720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World Bank Group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3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993" y="131662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About the Summit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1844" y="1457225"/>
            <a:ext cx="107855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Objectives in brief: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Showcase </a:t>
            </a:r>
            <a:r>
              <a:rPr lang="en-US" sz="2800" dirty="0" smtClean="0">
                <a:solidFill>
                  <a:schemeClr val="bg1"/>
                </a:solidFill>
              </a:rPr>
              <a:t>Reforms </a:t>
            </a:r>
            <a:r>
              <a:rPr lang="en-US" sz="2800" dirty="0">
                <a:solidFill>
                  <a:schemeClr val="bg1"/>
                </a:solidFill>
              </a:rPr>
              <a:t>and new </a:t>
            </a:r>
            <a:r>
              <a:rPr lang="en-US" sz="2800" dirty="0" smtClean="0">
                <a:solidFill>
                  <a:schemeClr val="bg1"/>
                </a:solidFill>
              </a:rPr>
              <a:t>Growth </a:t>
            </a:r>
            <a:r>
              <a:rPr lang="en-US" sz="2800" dirty="0">
                <a:solidFill>
                  <a:schemeClr val="bg1"/>
                </a:solidFill>
              </a:rPr>
              <a:t>D</a:t>
            </a:r>
            <a:r>
              <a:rPr lang="en-US" sz="2800" dirty="0" smtClean="0">
                <a:solidFill>
                  <a:schemeClr val="bg1"/>
                </a:solidFill>
              </a:rPr>
              <a:t>rivers</a:t>
            </a:r>
            <a:endParaRPr lang="en-US" sz="2800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Highlight </a:t>
            </a:r>
            <a:r>
              <a:rPr lang="en-US" sz="2800" dirty="0" smtClean="0">
                <a:solidFill>
                  <a:schemeClr val="bg1"/>
                </a:solidFill>
              </a:rPr>
              <a:t>Foreign </a:t>
            </a:r>
            <a:r>
              <a:rPr lang="en-US" sz="2800" dirty="0">
                <a:solidFill>
                  <a:schemeClr val="bg1"/>
                </a:solidFill>
              </a:rPr>
              <a:t>D</a:t>
            </a:r>
            <a:r>
              <a:rPr lang="en-US" sz="2800" dirty="0" smtClean="0">
                <a:solidFill>
                  <a:schemeClr val="bg1"/>
                </a:solidFill>
              </a:rPr>
              <a:t>irect </a:t>
            </a:r>
            <a:r>
              <a:rPr lang="en-US" sz="2800" dirty="0">
                <a:solidFill>
                  <a:schemeClr val="bg1"/>
                </a:solidFill>
              </a:rPr>
              <a:t>I</a:t>
            </a:r>
            <a:r>
              <a:rPr lang="en-US" sz="2800" dirty="0" smtClean="0">
                <a:solidFill>
                  <a:schemeClr val="bg1"/>
                </a:solidFill>
              </a:rPr>
              <a:t>nvestment </a:t>
            </a:r>
            <a:r>
              <a:rPr lang="en-US" sz="2800" dirty="0">
                <a:solidFill>
                  <a:schemeClr val="bg1"/>
                </a:solidFill>
              </a:rPr>
              <a:t>(FDI) and </a:t>
            </a:r>
            <a:r>
              <a:rPr lang="en-US" sz="2800" dirty="0" smtClean="0">
                <a:solidFill>
                  <a:schemeClr val="bg1"/>
                </a:solidFill>
              </a:rPr>
              <a:t>Market </a:t>
            </a:r>
            <a:r>
              <a:rPr lang="en-US" sz="2800" dirty="0">
                <a:solidFill>
                  <a:schemeClr val="bg1"/>
                </a:solidFill>
              </a:rPr>
              <a:t>O</a:t>
            </a:r>
            <a:r>
              <a:rPr lang="en-US" sz="2800" dirty="0" smtClean="0">
                <a:solidFill>
                  <a:schemeClr val="bg1"/>
                </a:solidFill>
              </a:rPr>
              <a:t>pportunities</a:t>
            </a:r>
            <a:endParaRPr lang="en-US" sz="2800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Facilitate engagement with </a:t>
            </a:r>
            <a:r>
              <a:rPr lang="en-US" sz="2800" dirty="0" smtClean="0">
                <a:solidFill>
                  <a:schemeClr val="bg1"/>
                </a:solidFill>
              </a:rPr>
              <a:t>Policymakers </a:t>
            </a:r>
            <a:r>
              <a:rPr lang="en-US" sz="2800" dirty="0">
                <a:solidFill>
                  <a:schemeClr val="bg1"/>
                </a:solidFill>
              </a:rPr>
              <a:t>and </a:t>
            </a:r>
            <a:r>
              <a:rPr lang="en-US" sz="2800" dirty="0" smtClean="0">
                <a:solidFill>
                  <a:schemeClr val="bg1"/>
                </a:solidFill>
              </a:rPr>
              <a:t>Private </a:t>
            </a:r>
            <a:r>
              <a:rPr lang="en-US" sz="2800" dirty="0">
                <a:solidFill>
                  <a:schemeClr val="bg1"/>
                </a:solidFill>
              </a:rPr>
              <a:t>S</a:t>
            </a:r>
            <a:r>
              <a:rPr lang="en-US" sz="2800" dirty="0" smtClean="0">
                <a:solidFill>
                  <a:schemeClr val="bg1"/>
                </a:solidFill>
              </a:rPr>
              <a:t>ector </a:t>
            </a:r>
            <a:r>
              <a:rPr lang="en-US" sz="2800" dirty="0">
                <a:solidFill>
                  <a:schemeClr val="bg1"/>
                </a:solidFill>
              </a:rPr>
              <a:t>L</a:t>
            </a:r>
            <a:r>
              <a:rPr lang="en-US" sz="2800" dirty="0" smtClean="0">
                <a:solidFill>
                  <a:schemeClr val="bg1"/>
                </a:solidFill>
              </a:rPr>
              <a:t>eaders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2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71907" y="34361"/>
            <a:ext cx="3327327" cy="957298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Focus Sectors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65" y="879108"/>
            <a:ext cx="1371600" cy="1371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41" y="904685"/>
            <a:ext cx="1371600" cy="1371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321" y="904685"/>
            <a:ext cx="1371600" cy="1371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685" y="2913979"/>
            <a:ext cx="1371600" cy="1371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607" y="929378"/>
            <a:ext cx="1371600" cy="1371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49" y="2960062"/>
            <a:ext cx="1371600" cy="1371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935" y="2960062"/>
            <a:ext cx="1371600" cy="1371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972" y="2877362"/>
            <a:ext cx="1371600" cy="1371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31" y="4845594"/>
            <a:ext cx="1371600" cy="1371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94159" y="2247474"/>
            <a:ext cx="1254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Agriculture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2647" y="4317290"/>
            <a:ext cx="2081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Knowledge Services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04804" y="2279203"/>
            <a:ext cx="922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Apparel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9276" y="4331662"/>
            <a:ext cx="1489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Infrastructure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32333" y="2321122"/>
            <a:ext cx="15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Export Services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7909" y="2279203"/>
            <a:ext cx="2256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Export Manufacturing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254608" y="4273475"/>
            <a:ext cx="275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Power &amp; Energy / Telecom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15711" y="4354866"/>
            <a:ext cx="1139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Education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41641" y="6278833"/>
            <a:ext cx="1890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Tourism &amp; Leisure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4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468" y="654266"/>
            <a:ext cx="4231531" cy="782739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Key Features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40468" y="432667"/>
            <a:ext cx="11147087" cy="567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Insights from </a:t>
            </a:r>
            <a:r>
              <a:rPr kumimoji="0" lang="en-US" altLang="en-US" sz="5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40+</a:t>
            </a: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expert resource persons</a:t>
            </a:r>
          </a:p>
          <a:p>
            <a:r>
              <a:rPr lang="en-US" dirty="0">
                <a:solidFill>
                  <a:schemeClr val="bg1"/>
                </a:solidFill>
              </a:rPr>
              <a:t>Dedicated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6000" b="1" dirty="0" smtClean="0">
                <a:solidFill>
                  <a:srgbClr val="FFC000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parallel Technical </a:t>
            </a:r>
            <a:r>
              <a:rPr lang="en-US" dirty="0">
                <a:solidFill>
                  <a:schemeClr val="bg1"/>
                </a:solidFill>
              </a:rPr>
              <a:t>Sessions </a:t>
            </a:r>
            <a:r>
              <a:rPr lang="en-US" dirty="0" smtClean="0">
                <a:solidFill>
                  <a:schemeClr val="bg1"/>
                </a:solidFill>
              </a:rPr>
              <a:t>on:</a:t>
            </a:r>
          </a:p>
          <a:p>
            <a:pPr marL="0" indent="0">
              <a:buNone/>
            </a:pPr>
            <a:endParaRPr lang="en-US" sz="800" dirty="0">
              <a:solidFill>
                <a:schemeClr val="bg1"/>
              </a:solidFill>
            </a:endParaRPr>
          </a:p>
          <a:p>
            <a:pPr marL="9144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Ports</a:t>
            </a:r>
            <a:r>
              <a:rPr lang="en-US" dirty="0">
                <a:solidFill>
                  <a:schemeClr val="bg1"/>
                </a:solidFill>
              </a:rPr>
              <a:t>, Logistics and Value Added Services </a:t>
            </a:r>
          </a:p>
          <a:p>
            <a:pPr marL="9144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Tourism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endParaRPr lang="en-US" sz="800" dirty="0">
              <a:solidFill>
                <a:schemeClr val="bg1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Diversified Exports such as Value Added Agri Products, Electronics, IT, Healthcare and </a:t>
            </a:r>
            <a:r>
              <a:rPr lang="en-US" dirty="0" smtClean="0">
                <a:solidFill>
                  <a:schemeClr val="bg1"/>
                </a:solidFill>
              </a:rPr>
              <a:t>Fisheries</a:t>
            </a:r>
          </a:p>
          <a:p>
            <a:pPr marL="9144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Capital Market</a:t>
            </a:r>
            <a:endParaRPr kumimoji="0" lang="en-US" altLang="en-US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38945" y="6264613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Contd ….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86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816" y="213952"/>
            <a:ext cx="4231531" cy="782739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Key Features ……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93886" y="996691"/>
            <a:ext cx="11147087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Networking opportunities with local and international participants</a:t>
            </a: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Direct engagement with key Government </a:t>
            </a:r>
            <a:r>
              <a:rPr lang="en-US" altLang="en-US" dirty="0">
                <a:solidFill>
                  <a:schemeClr val="bg1"/>
                </a:solidFill>
              </a:rPr>
              <a:t>O</a:t>
            </a: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fficials</a:t>
            </a: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Explore investment opportunities </a:t>
            </a:r>
            <a:r>
              <a:rPr lang="en-US" altLang="en-US" dirty="0">
                <a:solidFill>
                  <a:schemeClr val="bg1"/>
                </a:solidFill>
              </a:rPr>
              <a:t>:  </a:t>
            </a:r>
            <a:endParaRPr lang="en-US" altLang="en-US" dirty="0" smtClean="0">
              <a:solidFill>
                <a:schemeClr val="bg1"/>
              </a:solidFill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Urban Development Authority (UDA) </a:t>
            </a:r>
            <a:r>
              <a:rPr lang="en-US" altLang="en-US" dirty="0">
                <a:solidFill>
                  <a:schemeClr val="bg1"/>
                </a:solidFill>
              </a:rPr>
              <a:t>P</a:t>
            </a: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rojects  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Sri Lanka Tourism Development Authority (SLTDA) initiatives</a:t>
            </a:r>
          </a:p>
          <a:p>
            <a:pPr marL="457200" lvl="1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 smtClean="0">
                <a:solidFill>
                  <a:schemeClr val="bg1"/>
                </a:solidFill>
              </a:rPr>
              <a:t>    </a:t>
            </a:r>
            <a:r>
              <a:rPr lang="en-US" altLang="en-US" dirty="0" smtClean="0">
                <a:solidFill>
                  <a:schemeClr val="bg1"/>
                </a:solidFill>
                <a:hlinkClick r:id="rId2"/>
              </a:rPr>
              <a:t>https</a:t>
            </a:r>
            <a:r>
              <a:rPr lang="en-US" altLang="en-US" dirty="0">
                <a:solidFill>
                  <a:schemeClr val="bg1"/>
                </a:solidFill>
                <a:hlinkClick r:id="rId2"/>
              </a:rPr>
              <a:t>://</a:t>
            </a:r>
            <a:r>
              <a:rPr lang="en-US" altLang="en-US" dirty="0" smtClean="0">
                <a:solidFill>
                  <a:schemeClr val="bg1"/>
                </a:solidFill>
                <a:hlinkClick r:id="rId2"/>
              </a:rPr>
              <a:t>sleis.chamber.lk/index.php/government-projects</a:t>
            </a:r>
            <a:endParaRPr lang="en-US" altLang="en-US" dirty="0">
              <a:solidFill>
                <a:schemeClr val="bg1"/>
              </a:solidFill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Private Sector </a:t>
            </a:r>
            <a:r>
              <a:rPr lang="en-US" altLang="en-US" dirty="0" smtClean="0">
                <a:solidFill>
                  <a:schemeClr val="bg1"/>
                </a:solidFill>
              </a:rPr>
              <a:t>V</a:t>
            </a:r>
            <a:r>
              <a:rPr lang="en-US" altLang="en-US" dirty="0">
                <a:solidFill>
                  <a:schemeClr val="bg1"/>
                </a:solidFill>
              </a:rPr>
              <a:t>entures - </a:t>
            </a:r>
            <a:r>
              <a:rPr lang="en-US" altLang="en-US" dirty="0">
                <a:solidFill>
                  <a:schemeClr val="bg1"/>
                </a:solidFill>
                <a:hlinkClick r:id="rId3"/>
              </a:rPr>
              <a:t>https://</a:t>
            </a:r>
            <a:r>
              <a:rPr lang="en-US" altLang="en-US" dirty="0" smtClean="0">
                <a:solidFill>
                  <a:schemeClr val="bg1"/>
                </a:solidFill>
                <a:hlinkClick r:id="rId3"/>
              </a:rPr>
              <a:t>sleis.chamber.lk/index.php/private-projects</a:t>
            </a:r>
            <a:endParaRPr lang="en-US" altLang="en-US" dirty="0" smtClean="0">
              <a:solidFill>
                <a:schemeClr val="bg1"/>
              </a:solidFill>
            </a:endParaRPr>
          </a:p>
          <a:p>
            <a:pPr marL="457200" lvl="1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19489" y="6167337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Contd ….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92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835" y="326214"/>
            <a:ext cx="3764603" cy="78273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</a:rPr>
              <a:t>Key Features ………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91248" y="1250204"/>
            <a:ext cx="10330773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11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Connect with Sector Hubs: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9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Board of Investment of Sri Lanka (BOI)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Inland Revenue Department (IRD)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Sri Lanka Customs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Urban Development Authority (UDA)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Sri Lanka Export Development Board (EDB)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chemeClr val="bg1"/>
                </a:solidFill>
              </a:rPr>
              <a:t>Post event Tours</a:t>
            </a:r>
            <a:endParaRPr kumimoji="0" lang="en-US" altLang="en-US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037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4281" y="703510"/>
            <a:ext cx="8142050" cy="782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Facilities on offer for foreign delegates 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40470" y="1620353"/>
            <a:ext cx="11624552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chemeClr val="bg1"/>
                </a:solidFill>
              </a:rPr>
              <a:t>Discounted Airfare from the National Carrier SriLankan Airlines </a:t>
            </a: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chemeClr val="bg1"/>
                </a:solidFill>
              </a:rPr>
              <a:t>Post Event Tours 4</a:t>
            </a:r>
            <a:r>
              <a:rPr lang="en-US" alt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altLang="en-US" dirty="0" smtClean="0">
                <a:solidFill>
                  <a:schemeClr val="bg1"/>
                </a:solidFill>
              </a:rPr>
              <a:t> Dec. -  Port City Colombo or Export Processing Zone</a:t>
            </a: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Group of 10 or more </a:t>
            </a:r>
            <a:r>
              <a:rPr kumimoji="0" lang="en-US" altLang="en-US" i="0" u="none" strike="noStrike" cap="none" normalizeH="0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 </a:t>
            </a:r>
            <a:r>
              <a:rPr kumimoji="0" lang="en-US" altLang="en-US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- </a:t>
            </a:r>
            <a:r>
              <a:rPr lang="en-US" altLang="en-US" dirty="0">
                <a:solidFill>
                  <a:schemeClr val="bg1"/>
                </a:solidFill>
              </a:rPr>
              <a:t>Leader or the </a:t>
            </a:r>
            <a:r>
              <a:rPr lang="en-US" altLang="en-US" dirty="0" smtClean="0">
                <a:solidFill>
                  <a:schemeClr val="bg1"/>
                </a:solidFill>
              </a:rPr>
              <a:t>Co-ordinator </a:t>
            </a:r>
            <a:r>
              <a:rPr lang="en-US" altLang="en-US" dirty="0">
                <a:solidFill>
                  <a:schemeClr val="bg1"/>
                </a:solidFill>
              </a:rPr>
              <a:t>of the delegation</a:t>
            </a:r>
            <a:endParaRPr kumimoji="0" lang="en-US" altLang="en-US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FOC Registration</a:t>
            </a:r>
            <a:r>
              <a:rPr kumimoji="0" lang="en-US" altLang="en-US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for the Summit</a:t>
            </a:r>
            <a:endParaRPr kumimoji="0" lang="en-US" altLang="en-US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Three nights hotel accommodation</a:t>
            </a:r>
            <a:r>
              <a:rPr kumimoji="0" lang="en-US" altLang="en-US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with Bed and Breakfast</a:t>
            </a:r>
            <a:endParaRPr kumimoji="0" lang="en-US" altLang="en-US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chemeClr val="bg1"/>
                </a:solidFill>
              </a:rPr>
              <a:t>Airport transfer to Hotel</a:t>
            </a:r>
            <a:endParaRPr kumimoji="0" lang="en-US" altLang="en-US" sz="2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893" y="1352145"/>
            <a:ext cx="1360656" cy="11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7156580" cy="998376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B0F0"/>
                </a:solidFill>
              </a:rPr>
              <a:t>    </a:t>
            </a:r>
            <a:r>
              <a:rPr lang="en-US" b="1" dirty="0" smtClean="0">
                <a:solidFill>
                  <a:srgbClr val="00B0F0"/>
                </a:solidFill>
              </a:rPr>
              <a:t>Promotion of the Summit</a:t>
            </a:r>
            <a:endParaRPr lang="en-US" sz="6000" b="1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465" y="998377"/>
            <a:ext cx="863081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Diplomatic Missions in Sri Lanka  </a:t>
            </a:r>
          </a:p>
          <a:p>
            <a:pPr marL="9144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Sri Lanka Diplomatic Missions overseas</a:t>
            </a:r>
          </a:p>
          <a:p>
            <a:pPr marL="9144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  </a:t>
            </a:r>
            <a:r>
              <a:rPr lang="en-US" sz="2800" b="1" dirty="0" smtClean="0">
                <a:solidFill>
                  <a:srgbClr val="FFC000"/>
                </a:solidFill>
              </a:rPr>
              <a:t>132</a:t>
            </a:r>
            <a:r>
              <a:rPr lang="en-US" sz="2800" dirty="0" smtClean="0">
                <a:solidFill>
                  <a:schemeClr val="bg1"/>
                </a:solidFill>
              </a:rPr>
              <a:t> MOU Partner Chambers overseas in </a:t>
            </a:r>
            <a:r>
              <a:rPr lang="en-US" sz="2800" b="1" dirty="0" smtClean="0">
                <a:solidFill>
                  <a:srgbClr val="FFC000"/>
                </a:solidFill>
              </a:rPr>
              <a:t>65 countries</a:t>
            </a:r>
          </a:p>
          <a:p>
            <a:pPr marL="9144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  Social Media Platforms</a:t>
            </a:r>
          </a:p>
          <a:p>
            <a:pPr marL="9144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  Electronic and Print </a:t>
            </a:r>
            <a:r>
              <a:rPr lang="en-US" sz="2800" dirty="0" smtClean="0">
                <a:solidFill>
                  <a:schemeClr val="bg1"/>
                </a:solidFill>
              </a:rPr>
              <a:t>Media</a:t>
            </a:r>
          </a:p>
          <a:p>
            <a:pPr marL="9144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   Summit Brochure available in </a:t>
            </a:r>
            <a:r>
              <a:rPr lang="en-US" sz="2800" b="1" dirty="0" smtClean="0">
                <a:solidFill>
                  <a:srgbClr val="FFC000"/>
                </a:solidFill>
              </a:rPr>
              <a:t>10 languages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3" y="2475527"/>
            <a:ext cx="1548882" cy="154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8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05211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</a:rPr>
              <a:t>Summit Web</a:t>
            </a:r>
            <a:endParaRPr lang="en-US" sz="6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9614" y="-255590"/>
            <a:ext cx="12551228" cy="736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02014" y="364585"/>
            <a:ext cx="10698480" cy="566308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dirty="0" smtClean="0">
                <a:solidFill>
                  <a:srgbClr val="00B0F0"/>
                </a:solidFill>
              </a:rPr>
              <a:t>Features of the Summit Web</a:t>
            </a:r>
            <a:br>
              <a:rPr lang="en-US" b="1" dirty="0" smtClean="0">
                <a:solidFill>
                  <a:srgbClr val="00B0F0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📝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		</a:t>
            </a:r>
            <a:r>
              <a:rPr lang="en-US" sz="2800" b="1" dirty="0" smtClean="0">
                <a:solidFill>
                  <a:schemeClr val="bg1"/>
                </a:solidFill>
              </a:rPr>
              <a:t>Online Registration &amp; Payments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rgbClr val="FFC000"/>
                </a:solidFill>
              </a:rPr>
              <a:t>🏨</a:t>
            </a:r>
            <a:r>
              <a:rPr lang="en-US" sz="3600" dirty="0" smtClean="0">
                <a:solidFill>
                  <a:schemeClr val="bg1"/>
                </a:solidFill>
              </a:rPr>
              <a:t> 	</a:t>
            </a:r>
            <a:r>
              <a:rPr lang="en-US" sz="2800" dirty="0" smtClean="0">
                <a:solidFill>
                  <a:schemeClr val="bg1"/>
                </a:solidFill>
              </a:rPr>
              <a:t>	</a:t>
            </a:r>
            <a:r>
              <a:rPr lang="en-US" sz="2800" b="1" dirty="0" smtClean="0">
                <a:solidFill>
                  <a:schemeClr val="bg1"/>
                </a:solidFill>
              </a:rPr>
              <a:t>Hotel </a:t>
            </a:r>
            <a:r>
              <a:rPr lang="en-US" sz="2800" b="1" dirty="0">
                <a:solidFill>
                  <a:schemeClr val="bg1"/>
                </a:solidFill>
              </a:rPr>
              <a:t>Accommodation Reservations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FFC000"/>
                </a:solidFill>
              </a:rPr>
              <a:t>🚖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		</a:t>
            </a:r>
            <a:r>
              <a:rPr lang="en-US" sz="2800" b="1" dirty="0" smtClean="0">
                <a:solidFill>
                  <a:schemeClr val="bg1"/>
                </a:solidFill>
              </a:rPr>
              <a:t>Airport </a:t>
            </a:r>
            <a:r>
              <a:rPr lang="en-US" sz="2800" b="1" dirty="0">
                <a:solidFill>
                  <a:schemeClr val="bg1"/>
                </a:solidFill>
              </a:rPr>
              <a:t>Transfer Requests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		</a:t>
            </a:r>
            <a:r>
              <a:rPr lang="en-US" sz="2800" b="1" dirty="0" smtClean="0">
                <a:solidFill>
                  <a:schemeClr val="bg1"/>
                </a:solidFill>
              </a:rPr>
              <a:t>Pre-scheduled </a:t>
            </a:r>
            <a:r>
              <a:rPr lang="en-US" sz="2800" b="1" dirty="0">
                <a:solidFill>
                  <a:schemeClr val="bg1"/>
                </a:solidFill>
              </a:rPr>
              <a:t>B2B &amp; G2B Meetings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rgbClr val="FFC000"/>
                </a:solidFill>
              </a:rPr>
              <a:t>🛂</a:t>
            </a:r>
            <a:r>
              <a:rPr lang="en-US" sz="2800" dirty="0" smtClean="0">
                <a:solidFill>
                  <a:schemeClr val="bg1"/>
                </a:solidFill>
              </a:rPr>
              <a:t> 		</a:t>
            </a:r>
            <a:r>
              <a:rPr lang="en-US" sz="2800" b="1" dirty="0" smtClean="0">
                <a:solidFill>
                  <a:schemeClr val="bg1"/>
                </a:solidFill>
              </a:rPr>
              <a:t>Letter </a:t>
            </a:r>
            <a:r>
              <a:rPr lang="en-US" sz="2800" b="1" dirty="0">
                <a:solidFill>
                  <a:schemeClr val="bg1"/>
                </a:solidFill>
              </a:rPr>
              <a:t>of Invitation for Visa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bg1"/>
                </a:solidFill>
              </a:rPr>
              <a:t>		</a:t>
            </a:r>
            <a:r>
              <a:rPr lang="en-US" sz="2800" b="1" dirty="0" smtClean="0">
                <a:solidFill>
                  <a:schemeClr val="bg1"/>
                </a:solidFill>
              </a:rPr>
              <a:t>Post-Event </a:t>
            </a:r>
            <a:r>
              <a:rPr lang="en-US" sz="2800" b="1" dirty="0">
                <a:solidFill>
                  <a:schemeClr val="bg1"/>
                </a:solidFill>
              </a:rPr>
              <a:t>Tour Registration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14" y="3920247"/>
            <a:ext cx="659858" cy="6598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89" y="5476104"/>
            <a:ext cx="527508" cy="551570"/>
          </a:xfrm>
          <a:prstGeom prst="rect">
            <a:avLst/>
          </a:prstGeom>
        </p:spPr>
      </p:pic>
      <p:pic>
        <p:nvPicPr>
          <p:cNvPr id="2" name="Picture 1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709" y="2822741"/>
            <a:ext cx="1757364" cy="17573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9835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89443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How to Register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3039" y="2211841"/>
            <a:ext cx="10097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C000"/>
                </a:solidFill>
                <a:hlinkClick r:id="rId2"/>
              </a:rPr>
              <a:t>https://sleis.chamber.lk</a:t>
            </a:r>
            <a:endParaRPr lang="en-US" sz="8000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643" y="4056434"/>
            <a:ext cx="2103120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4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725" y="2015952"/>
            <a:ext cx="2528935" cy="2538095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815827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FFC000"/>
                </a:solidFill>
                <a:latin typeface="+mn-lt"/>
              </a:rPr>
              <a:t>3</a:t>
            </a:r>
            <a:r>
              <a:rPr lang="en-US" sz="4800" b="1" baseline="30000" dirty="0" smtClean="0">
                <a:solidFill>
                  <a:srgbClr val="FFC000"/>
                </a:solidFill>
                <a:latin typeface="+mn-lt"/>
              </a:rPr>
              <a:t>rd</a:t>
            </a:r>
            <a:r>
              <a:rPr lang="en-US" sz="4800" b="1" dirty="0" smtClean="0">
                <a:solidFill>
                  <a:srgbClr val="FFC000"/>
                </a:solidFill>
                <a:latin typeface="+mn-lt"/>
              </a:rPr>
              <a:t> December – Investment Session</a:t>
            </a:r>
            <a:r>
              <a:rPr lang="en-US" sz="6000" b="1" dirty="0" smtClean="0">
                <a:solidFill>
                  <a:srgbClr val="FFC000"/>
                </a:solidFill>
                <a:latin typeface="+mn-lt"/>
              </a:rPr>
              <a:t> </a:t>
            </a:r>
            <a:endParaRPr lang="en-US" sz="6000" b="1" dirty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131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81085"/>
            <a:ext cx="12192000" cy="766561"/>
          </a:xfrm>
        </p:spPr>
        <p:txBody>
          <a:bodyPr>
            <a:noAutofit/>
          </a:bodyPr>
          <a:lstStyle/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Thank You</a:t>
            </a:r>
            <a:r>
              <a:rPr lang="en-US" sz="13800" dirty="0" smtClean="0">
                <a:solidFill>
                  <a:srgbClr val="FFC000"/>
                </a:solidFill>
              </a:rPr>
              <a:t/>
            </a:r>
            <a:br>
              <a:rPr lang="en-US" sz="13800" dirty="0" smtClean="0">
                <a:solidFill>
                  <a:srgbClr val="FFC000"/>
                </a:solidFill>
              </a:rPr>
            </a:br>
            <a:endParaRPr lang="en-US" sz="13800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147646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B0F0"/>
                </a:solidFill>
              </a:rPr>
              <a:t>https://sleis.chamber.lk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E-mail:  sles@chamber.lk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6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420</Words>
  <Application>Microsoft Office PowerPoint</Application>
  <PresentationFormat>Widescreen</PresentationFormat>
  <Paragraphs>96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About the Summit</vt:lpstr>
      <vt:lpstr>Focus Sectors</vt:lpstr>
      <vt:lpstr>Key Features</vt:lpstr>
      <vt:lpstr>Key Features ……</vt:lpstr>
      <vt:lpstr>Key Features ………</vt:lpstr>
      <vt:lpstr>PowerPoint Presentation</vt:lpstr>
      <vt:lpstr>    Promotion of the Summit</vt:lpstr>
      <vt:lpstr>Summit Web</vt:lpstr>
      <vt:lpstr>PowerPoint Presentation</vt:lpstr>
      <vt:lpstr>Features of the Summit Web  📝   Online Registration &amp; Payments 🏨   Hotel Accommodation Reservations 🚖   Airport Transfer Requests   Pre-scheduled B2B &amp; G2B Meetings 🛂   Letter of Invitation for Visa   Post-Event Tour Registration</vt:lpstr>
      <vt:lpstr>How to Register</vt:lpstr>
      <vt:lpstr>3rd December – Investment Session 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Lilakshi De Mel</dc:creator>
  <cp:lastModifiedBy>Lilakshi De Mel</cp:lastModifiedBy>
  <cp:revision>75</cp:revision>
  <cp:lastPrinted>2025-10-09T14:08:21Z</cp:lastPrinted>
  <dcterms:created xsi:type="dcterms:W3CDTF">2025-10-09T07:08:34Z</dcterms:created>
  <dcterms:modified xsi:type="dcterms:W3CDTF">2025-10-10T06:48:48Z</dcterms:modified>
</cp:coreProperties>
</file>